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66"/>
  </p:notesMasterIdLst>
  <p:sldIdLst>
    <p:sldId id="306" r:id="rId2"/>
    <p:sldId id="316" r:id="rId3"/>
    <p:sldId id="312" r:id="rId4"/>
    <p:sldId id="384" r:id="rId5"/>
    <p:sldId id="318" r:id="rId6"/>
    <p:sldId id="319" r:id="rId7"/>
    <p:sldId id="428" r:id="rId8"/>
    <p:sldId id="321" r:id="rId9"/>
    <p:sldId id="320" r:id="rId10"/>
    <p:sldId id="397" r:id="rId11"/>
    <p:sldId id="398" r:id="rId12"/>
    <p:sldId id="385" r:id="rId13"/>
    <p:sldId id="322" r:id="rId14"/>
    <p:sldId id="323" r:id="rId15"/>
    <p:sldId id="400" r:id="rId16"/>
    <p:sldId id="324" r:id="rId17"/>
    <p:sldId id="325" r:id="rId18"/>
    <p:sldId id="401" r:id="rId19"/>
    <p:sldId id="402" r:id="rId20"/>
    <p:sldId id="386" r:id="rId21"/>
    <p:sldId id="403" r:id="rId22"/>
    <p:sldId id="404" r:id="rId23"/>
    <p:sldId id="405" r:id="rId24"/>
    <p:sldId id="329" r:id="rId25"/>
    <p:sldId id="406" r:id="rId26"/>
    <p:sldId id="407" r:id="rId27"/>
    <p:sldId id="408" r:id="rId28"/>
    <p:sldId id="387" r:id="rId29"/>
    <p:sldId id="409" r:id="rId30"/>
    <p:sldId id="410" r:id="rId31"/>
    <p:sldId id="411" r:id="rId32"/>
    <p:sldId id="413" r:id="rId33"/>
    <p:sldId id="414" r:id="rId34"/>
    <p:sldId id="335" r:id="rId35"/>
    <p:sldId id="415" r:id="rId36"/>
    <p:sldId id="416" r:id="rId37"/>
    <p:sldId id="417" r:id="rId38"/>
    <p:sldId id="432" r:id="rId39"/>
    <p:sldId id="418" r:id="rId40"/>
    <p:sldId id="419" r:id="rId41"/>
    <p:sldId id="388" r:id="rId42"/>
    <p:sldId id="420" r:id="rId43"/>
    <p:sldId id="433" r:id="rId44"/>
    <p:sldId id="434" r:id="rId45"/>
    <p:sldId id="421" r:id="rId46"/>
    <p:sldId id="435" r:id="rId47"/>
    <p:sldId id="423" r:id="rId48"/>
    <p:sldId id="436" r:id="rId49"/>
    <p:sldId id="437" r:id="rId50"/>
    <p:sldId id="422" r:id="rId51"/>
    <p:sldId id="438" r:id="rId52"/>
    <p:sldId id="426" r:id="rId53"/>
    <p:sldId id="424" r:id="rId54"/>
    <p:sldId id="439" r:id="rId55"/>
    <p:sldId id="326" r:id="rId56"/>
    <p:sldId id="440" r:id="rId57"/>
    <p:sldId id="441" r:id="rId58"/>
    <p:sldId id="425" r:id="rId59"/>
    <p:sldId id="427" r:id="rId60"/>
    <p:sldId id="431" r:id="rId61"/>
    <p:sldId id="442" r:id="rId62"/>
    <p:sldId id="383" r:id="rId63"/>
    <p:sldId id="303" r:id="rId64"/>
    <p:sldId id="443" r:id="rId65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780" autoAdjust="0"/>
    <p:restoredTop sz="92497" autoAdjust="0"/>
  </p:normalViewPr>
  <p:slideViewPr>
    <p:cSldViewPr snapToGrid="0">
      <p:cViewPr>
        <p:scale>
          <a:sx n="70" d="100"/>
          <a:sy n="70" d="100"/>
        </p:scale>
        <p:origin x="-1589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6/16/2015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8.1.1.1 Introducing</a:t>
            </a:r>
            <a:r>
              <a:rPr lang="en-US" baseline="0" dirty="0" smtClean="0"/>
              <a:t> VPNs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8.2.1.4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8.2.1.4 Authentication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8.2.1.5</a:t>
            </a:r>
            <a:r>
              <a:rPr lang="en-US" sz="1200" baseline="0" dirty="0" smtClean="0"/>
              <a:t> Secure Key Exchange</a:t>
            </a:r>
          </a:p>
          <a:p>
            <a:r>
              <a:rPr lang="en-US" sz="1200" baseline="0" dirty="0" smtClean="0"/>
              <a:t>8.2.1.6 Activity – Identify the Components </a:t>
            </a:r>
            <a:r>
              <a:rPr lang="en-US" sz="1200" baseline="0" dirty="0" err="1" smtClean="0"/>
              <a:t>fo</a:t>
            </a:r>
            <a:r>
              <a:rPr lang="en-US" sz="1200" baseline="0" dirty="0" smtClean="0"/>
              <a:t> the IPsec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8.2.2.1</a:t>
            </a:r>
            <a:r>
              <a:rPr lang="en-US" sz="1200" baseline="0" dirty="0" smtClean="0"/>
              <a:t> IPsec Protocol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8.2.2.2</a:t>
            </a:r>
            <a:r>
              <a:rPr lang="en-US" sz="1200" baseline="0" dirty="0" smtClean="0"/>
              <a:t> Authentication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8.2.2.2</a:t>
            </a:r>
            <a:r>
              <a:rPr lang="en-US" sz="1200" baseline="0" dirty="0" smtClean="0"/>
              <a:t> Authentication Header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8.2.2.3</a:t>
            </a:r>
            <a:r>
              <a:rPr lang="en-US" baseline="0" dirty="0" smtClean="0"/>
              <a:t> ESP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8.2.2.4</a:t>
            </a:r>
            <a:r>
              <a:rPr lang="en-US" baseline="0" dirty="0" smtClean="0"/>
              <a:t> ESP Encrypts and Authenticates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8.2.2.5</a:t>
            </a:r>
            <a:r>
              <a:rPr lang="en-US" baseline="0" dirty="0" smtClean="0"/>
              <a:t> Transport and Tunnel Modes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8.2.2.5</a:t>
            </a:r>
            <a:r>
              <a:rPr lang="en-US" baseline="0" dirty="0" smtClean="0"/>
              <a:t> Transport and Tunnel Modes (Cont.)</a:t>
            </a:r>
          </a:p>
          <a:p>
            <a:r>
              <a:rPr lang="en-US" baseline="0" dirty="0" smtClean="0"/>
              <a:t>8.2.2.6 Activity – Compare AH and ESP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8.1.1.2 </a:t>
            </a:r>
            <a:r>
              <a:rPr lang="en-US" sz="1200" dirty="0" smtClean="0"/>
              <a:t>Layer 3 IPsec VPNs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8.2.3.1 The IKE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8.2.3.2 Phase</a:t>
            </a:r>
            <a:r>
              <a:rPr lang="en-US" baseline="0" dirty="0" smtClean="0"/>
              <a:t> 1 and 2 Key Negotiation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8.2.3.3 Phase</a:t>
            </a:r>
            <a:r>
              <a:rPr lang="en-US" baseline="0" dirty="0" smtClean="0"/>
              <a:t> 2: Negotiating </a:t>
            </a:r>
            <a:r>
              <a:rPr lang="en-US" baseline="0" dirty="0" err="1" smtClean="0"/>
              <a:t>Sas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8.2.3.4</a:t>
            </a:r>
            <a:r>
              <a:rPr lang="en-US" baseline="0" dirty="0" smtClean="0"/>
              <a:t> Video Tutorial – IKE Phase 1 and Phase 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8.3.1.1 IPsec Negotiation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8.3.1.1 IPsec Negotiation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8.3.1.2 Site-to-Site IPsec</a:t>
            </a:r>
            <a:r>
              <a:rPr lang="en-US" baseline="0" dirty="0" smtClean="0"/>
              <a:t> VPN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8.3.1.3 IPsec</a:t>
            </a:r>
            <a:r>
              <a:rPr lang="en-US" baseline="0" dirty="0" smtClean="0"/>
              <a:t> VPN Configuration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8.3.1.4 Existing ACL Configurations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8.3.1.4 Existing ACL Configurations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8.3.1.5 Introduction to GRE Tunnels</a:t>
            </a:r>
          </a:p>
          <a:p>
            <a:r>
              <a:rPr lang="en-US" dirty="0" smtClean="0"/>
              <a:t>8.3.1.6 Activity – Order the IPsec Negotiation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 Two Types of VPNs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8.3.2.1 </a:t>
            </a:r>
            <a:r>
              <a:rPr lang="en-US" sz="1200" dirty="0" smtClean="0"/>
              <a:t>The Default ISAKMP Policies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8.3.2.2</a:t>
            </a:r>
            <a:r>
              <a:rPr lang="en-US" baseline="0" dirty="0" smtClean="0"/>
              <a:t> Syntax to Configure a New ISAKMP Policy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8.3.2.3</a:t>
            </a:r>
            <a:r>
              <a:rPr lang="en-US" baseline="0" dirty="0" smtClean="0"/>
              <a:t> XYZCORP ISAKMP Policy Configuration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8.3.2.4 </a:t>
            </a:r>
            <a:r>
              <a:rPr lang="en-US" sz="1200" dirty="0" smtClean="0"/>
              <a:t>Configuring a Pre-Shared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8.3.2.4 </a:t>
            </a:r>
            <a:r>
              <a:rPr lang="en-US" sz="1200" dirty="0" smtClean="0"/>
              <a:t>Configuring a Pre-shared Key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8.3.3.1 </a:t>
            </a:r>
            <a:r>
              <a:rPr lang="en-US" sz="1200" dirty="0" smtClean="0"/>
              <a:t>Define</a:t>
            </a:r>
            <a:r>
              <a:rPr lang="en-US" sz="1200" baseline="0" dirty="0" smtClean="0"/>
              <a:t> Interesting Traffic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8.3.3.1 </a:t>
            </a:r>
            <a:r>
              <a:rPr lang="en-US" sz="1200" dirty="0" smtClean="0"/>
              <a:t>Define</a:t>
            </a:r>
            <a:r>
              <a:rPr lang="en-US" sz="1200" baseline="0" dirty="0" smtClean="0"/>
              <a:t> Interesting Traffic (Cont.)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8.3.3.2</a:t>
            </a:r>
            <a:r>
              <a:rPr lang="en-US" baseline="0" dirty="0" smtClean="0"/>
              <a:t> Configure IPsec Transform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8.3.3.2</a:t>
            </a:r>
            <a:r>
              <a:rPr lang="en-US" baseline="0" dirty="0" smtClean="0"/>
              <a:t> Configure IPsec Transform Set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8.3.4.1</a:t>
            </a:r>
            <a:r>
              <a:rPr lang="en-US" baseline="0" dirty="0" smtClean="0"/>
              <a:t> Syntax to Configure a Crypto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8.1.2.2</a:t>
            </a:r>
            <a:r>
              <a:rPr lang="en-US" baseline="0" dirty="0" smtClean="0"/>
              <a:t> </a:t>
            </a:r>
            <a:r>
              <a:rPr lang="en-US" sz="1200" dirty="0" smtClean="0"/>
              <a:t>Components of Remote-Access VPNs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8.3.4.1</a:t>
            </a:r>
            <a:r>
              <a:rPr lang="en-US" baseline="0" dirty="0" smtClean="0"/>
              <a:t> Syntax to Configure a Crypto Map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8.3.4.2 </a:t>
            </a:r>
            <a:r>
              <a:rPr lang="en-US" sz="1200" dirty="0" smtClean="0"/>
              <a:t>XYZCORP Crypto Map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8.3.4.2 </a:t>
            </a:r>
            <a:r>
              <a:rPr lang="en-US" sz="1200" dirty="0" smtClean="0"/>
              <a:t>XYZCORP Crypto Map Configuration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8.3.4.3</a:t>
            </a:r>
            <a:r>
              <a:rPr lang="en-US" sz="1200" baseline="0" dirty="0" smtClean="0"/>
              <a:t> Apply the Crypto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8.3.5.1 </a:t>
            </a:r>
            <a:r>
              <a:rPr lang="en-US" sz="1200" dirty="0" smtClean="0"/>
              <a:t>Send Interesting Traffic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8.3.5.2 </a:t>
            </a:r>
            <a:r>
              <a:rPr lang="en-US" sz="1200" dirty="0" smtClean="0"/>
              <a:t>Verify ISAKMP</a:t>
            </a:r>
            <a:r>
              <a:rPr lang="en-US" sz="1200" baseline="0" dirty="0" smtClean="0"/>
              <a:t> and IPsec Tunnels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8.3.5.2 </a:t>
            </a:r>
            <a:r>
              <a:rPr lang="en-US" sz="1200" dirty="0" smtClean="0"/>
              <a:t>Verify ISAKMP</a:t>
            </a:r>
            <a:r>
              <a:rPr lang="en-US" sz="1200" baseline="0" dirty="0" smtClean="0"/>
              <a:t> and IPsec Tunnels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8.3.5.2 </a:t>
            </a:r>
            <a:r>
              <a:rPr lang="en-US" sz="1200" dirty="0" smtClean="0"/>
              <a:t>Verify ISAKMP</a:t>
            </a:r>
            <a:r>
              <a:rPr lang="en-US" sz="1200" baseline="0" dirty="0" smtClean="0"/>
              <a:t> and IPsec Tunnels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8.4.1.1 Video Demonstration – Site-to-Site IPsec VPN Configuration</a:t>
            </a:r>
          </a:p>
          <a:p>
            <a:r>
              <a:rPr lang="en-US" dirty="0" smtClean="0"/>
              <a:t>8.4.1.2 Packet Tracer – Configure and Verify a Site-to-Site IPsec VPN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8.4.1.3 Lab – Configuring</a:t>
            </a:r>
            <a:r>
              <a:rPr lang="en-US" baseline="0" dirty="0" smtClean="0"/>
              <a:t> a Site-to-Site VPN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8.4.1.4 Chapter 8: Implementing Virtual</a:t>
            </a:r>
            <a:r>
              <a:rPr lang="en-US" baseline="0" dirty="0" smtClean="0"/>
              <a:t> Private Networks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https://www.netacad.com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8.1.2.3 </a:t>
            </a:r>
            <a:r>
              <a:rPr lang="en-US" sz="1200" dirty="0" smtClean="0"/>
              <a:t>Components of Site-to-Site VPNs</a:t>
            </a:r>
          </a:p>
          <a:p>
            <a:r>
              <a:rPr lang="en-US" sz="1200" dirty="0" smtClean="0"/>
              <a:t>8.1.2.4 Activity – Compare</a:t>
            </a:r>
            <a:r>
              <a:rPr lang="en-US" sz="1200" baseline="0" dirty="0" smtClean="0"/>
              <a:t> Remote-Access and Site-to-Site VPNs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8.2.1.1 </a:t>
            </a:r>
            <a:r>
              <a:rPr lang="en-US" smtClean="0"/>
              <a:t>IPsec</a:t>
            </a:r>
            <a:r>
              <a:rPr lang="en-US" baseline="0" smtClean="0"/>
              <a:t> Technologies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8.2.1.2</a:t>
            </a:r>
            <a:r>
              <a:rPr lang="en-US" baseline="0" dirty="0" smtClean="0"/>
              <a:t> Confidentiality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8.2.1.2</a:t>
            </a:r>
            <a:r>
              <a:rPr lang="en-US" baseline="0" dirty="0" smtClean="0"/>
              <a:t> Confidentiality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8.2.1.3 Integrity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CCNA Security v2.0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8:</a:t>
            </a:r>
            <a:br>
              <a:rPr lang="en-US" sz="4000" dirty="0" smtClean="0"/>
            </a:br>
            <a:r>
              <a:rPr lang="en-US" sz="4000" dirty="0" smtClean="0"/>
              <a:t>Implementing Virtual Private Networks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Components of Site-to-Site VPNs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2" y="1943099"/>
            <a:ext cx="8392716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8.2:</a:t>
            </a:r>
            <a:br>
              <a:rPr lang="en-US" sz="4000" dirty="0" smtClean="0"/>
            </a:br>
            <a:r>
              <a:rPr lang="en-US" sz="4000" dirty="0" smtClean="0"/>
              <a:t>IPsec VPN Components and Operation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Describe the IPsec protocol and its basic functions.</a:t>
            </a:r>
          </a:p>
          <a:p>
            <a:r>
              <a:rPr lang="en-US" sz="1800" dirty="0" smtClean="0"/>
              <a:t>Compare AH and ESP protocols.</a:t>
            </a:r>
          </a:p>
          <a:p>
            <a:r>
              <a:rPr lang="en-US" sz="1800" dirty="0" smtClean="0"/>
              <a:t>Describe the IKE protocol.</a:t>
            </a:r>
          </a:p>
        </p:txBody>
      </p:sp>
    </p:spTree>
    <p:extLst>
      <p:ext uri="{BB962C8B-B14F-4D97-AF65-F5344CB8AC3E}">
        <p14:creationId xmlns:p14="http://schemas.microsoft.com/office/powerpoint/2010/main" val="35046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8.2.1:</a:t>
            </a:r>
            <a:br>
              <a:rPr lang="en-US" sz="2800" dirty="0" smtClean="0"/>
            </a:br>
            <a:r>
              <a:rPr lang="en-US" sz="2800" dirty="0" smtClean="0"/>
              <a:t>Introducing IPsec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IPsec Technologies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109789"/>
            <a:ext cx="5264150" cy="416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2119743"/>
            <a:ext cx="3234442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670550" y="1381506"/>
            <a:ext cx="3368674" cy="657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IPsec Implementation Examples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50825" y="1638300"/>
            <a:ext cx="5264150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IPsec Framework</a:t>
            </a:r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Confidentiality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7" y="1489075"/>
            <a:ext cx="7648547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59080" y="1034923"/>
            <a:ext cx="3931920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Confidentiality with Encryption:</a:t>
            </a:r>
          </a:p>
        </p:txBody>
      </p:sp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Confidentiality (Cont.)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59080" y="1034923"/>
            <a:ext cx="3931920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Encryption Algorithms: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85" y="1470025"/>
            <a:ext cx="6150630" cy="475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Integrity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9080" y="1034923"/>
            <a:ext cx="3931920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Hash Algorithms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470025"/>
            <a:ext cx="7023259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3509963"/>
            <a:ext cx="3414712" cy="272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430655" y="4639010"/>
            <a:ext cx="346519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Security of Hash Algorithms</a:t>
            </a:r>
          </a:p>
        </p:txBody>
      </p:sp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Authentication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821555" y="1647444"/>
            <a:ext cx="3531870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Peer Authentication Methods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" y="1364043"/>
            <a:ext cx="442802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001169"/>
            <a:ext cx="6616700" cy="327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990600" y="4172331"/>
            <a:ext cx="769938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PSK</a:t>
            </a:r>
          </a:p>
        </p:txBody>
      </p:sp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Authentication (Cont.)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0980" y="1002713"/>
            <a:ext cx="3531870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RSA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4" y="1460675"/>
            <a:ext cx="7222332" cy="480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1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Key Exchange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0980" y="1002713"/>
            <a:ext cx="3531870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Diffie</a:t>
            </a:r>
            <a:r>
              <a:rPr lang="en-US" sz="2000" dirty="0" smtClean="0"/>
              <a:t>-Hellman Key Exchange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8" y="1470200"/>
            <a:ext cx="8004784" cy="477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1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8.0 Introduction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8.1 VPNs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8.2 IPsec VPN Components and Operations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8.3 Implementing Site-to-Site IPsec VPNs with CLI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8.4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8.2.2:</a:t>
            </a:r>
            <a:br>
              <a:rPr lang="en-US" sz="2800" dirty="0" smtClean="0"/>
            </a:br>
            <a:r>
              <a:rPr lang="en-US" sz="2800" dirty="0" smtClean="0"/>
              <a:t>IPsec Protocols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IPsec Protocol Overview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1181100"/>
            <a:ext cx="6175375" cy="4945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Authentication Header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510808"/>
            <a:ext cx="5162551" cy="469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20980" y="1002713"/>
            <a:ext cx="3531870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AH Protocols</a:t>
            </a:r>
          </a:p>
        </p:txBody>
      </p:sp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Authentication Header (Cont.)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07179" y="1259888"/>
            <a:ext cx="4246245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Router Creates Hash and Transmits to Peer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4" y="1111251"/>
            <a:ext cx="3504733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30" y="2416176"/>
            <a:ext cx="3165439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0044" y="5441363"/>
            <a:ext cx="4467224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Peer Router Compares Recomputed Hash to Received Hash</a:t>
            </a:r>
          </a:p>
        </p:txBody>
      </p:sp>
    </p:spTree>
    <p:extLst>
      <p:ext uri="{BB962C8B-B14F-4D97-AF65-F5344CB8AC3E}">
        <p14:creationId xmlns:p14="http://schemas.microsoft.com/office/powerpoint/2010/main" val="101859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ESP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11263"/>
            <a:ext cx="5822117" cy="488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ESP Encrypts and </a:t>
            </a:r>
            <a:r>
              <a:rPr lang="en-US" sz="2800" dirty="0" smtClean="0"/>
              <a:t>Authenticates</a:t>
            </a:r>
            <a:endParaRPr 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5" y="1395413"/>
            <a:ext cx="8319530" cy="472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2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Transport and Tunnel Modes</a:t>
            </a:r>
            <a:endParaRPr 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7" y="2042670"/>
            <a:ext cx="8440147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51925" y="1352312"/>
            <a:ext cx="4122103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Apply ESP and AH in Two Modes</a:t>
            </a:r>
          </a:p>
        </p:txBody>
      </p:sp>
    </p:spTree>
    <p:extLst>
      <p:ext uri="{BB962C8B-B14F-4D97-AF65-F5344CB8AC3E}">
        <p14:creationId xmlns:p14="http://schemas.microsoft.com/office/powerpoint/2010/main" val="7944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Transport and Tunnel Modes (Cont.)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0" y="1934072"/>
            <a:ext cx="6548041" cy="43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39362" y="1245748"/>
            <a:ext cx="2795724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ESP Tunnel Mode</a:t>
            </a:r>
          </a:p>
        </p:txBody>
      </p:sp>
    </p:spTree>
    <p:extLst>
      <p:ext uri="{BB962C8B-B14F-4D97-AF65-F5344CB8AC3E}">
        <p14:creationId xmlns:p14="http://schemas.microsoft.com/office/powerpoint/2010/main" val="35959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8.2.3:</a:t>
            </a:r>
            <a:br>
              <a:rPr lang="en-US" sz="2800" dirty="0" smtClean="0"/>
            </a:br>
            <a:r>
              <a:rPr lang="en-US" sz="2800" dirty="0" smtClean="0"/>
              <a:t>Internet Key Exchange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The IKE Protocol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330325"/>
            <a:ext cx="6748462" cy="494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8.1:</a:t>
            </a:r>
            <a:br>
              <a:rPr lang="en-US" sz="4000" dirty="0" smtClean="0"/>
            </a:br>
            <a:r>
              <a:rPr lang="en-US" sz="4000" dirty="0" smtClean="0"/>
              <a:t>VPNs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Describe VPNs and their benefits.</a:t>
            </a:r>
          </a:p>
          <a:p>
            <a:r>
              <a:rPr lang="en-US" sz="1800" dirty="0" smtClean="0"/>
              <a:t>Compare site-to-site and remote-access VPNs.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Phase 1 and 2 Key Negotiation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4" y="1209675"/>
            <a:ext cx="7643812" cy="500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Phase 2: Negotiating SAs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69" y="2393950"/>
            <a:ext cx="8291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0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8.3:</a:t>
            </a:r>
            <a:br>
              <a:rPr lang="en-US" sz="4000" dirty="0" smtClean="0"/>
            </a:br>
            <a:r>
              <a:rPr lang="en-US" sz="4000" dirty="0" smtClean="0"/>
              <a:t>Implementing Site-to-Site IPsec VPNs with CLI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Describe IPsec negotiation and the five steps of IPsec configuration.</a:t>
            </a:r>
          </a:p>
          <a:p>
            <a:r>
              <a:rPr lang="en-US" sz="1800" dirty="0" smtClean="0"/>
              <a:t>Configure the ISAKMP policy.</a:t>
            </a:r>
          </a:p>
          <a:p>
            <a:r>
              <a:rPr lang="en-US" sz="1800" dirty="0" smtClean="0"/>
              <a:t>Configure the IPsec policy.</a:t>
            </a:r>
          </a:p>
          <a:p>
            <a:r>
              <a:rPr lang="en-US" sz="1800" dirty="0"/>
              <a:t>Configure and </a:t>
            </a:r>
            <a:r>
              <a:rPr lang="en-US" sz="1800" dirty="0" smtClean="0"/>
              <a:t>apply </a:t>
            </a:r>
            <a:r>
              <a:rPr lang="en-US" sz="1800" dirty="0"/>
              <a:t>a </a:t>
            </a:r>
            <a:r>
              <a:rPr lang="en-US" sz="1800" dirty="0" smtClean="0"/>
              <a:t>crypto map.</a:t>
            </a:r>
          </a:p>
          <a:p>
            <a:r>
              <a:rPr lang="en-US" sz="1800" dirty="0"/>
              <a:t>Verify the IPsec </a:t>
            </a:r>
            <a:r>
              <a:rPr lang="en-US" sz="1800" dirty="0" smtClean="0"/>
              <a:t>VPN.</a:t>
            </a:r>
          </a:p>
        </p:txBody>
      </p:sp>
    </p:spTree>
    <p:extLst>
      <p:ext uri="{BB962C8B-B14F-4D97-AF65-F5344CB8AC3E}">
        <p14:creationId xmlns:p14="http://schemas.microsoft.com/office/powerpoint/2010/main" val="117516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8.3.1:</a:t>
            </a:r>
            <a:br>
              <a:rPr lang="en-US" sz="2800" dirty="0" smtClean="0"/>
            </a:br>
            <a:r>
              <a:rPr lang="en-US" sz="2800" dirty="0" smtClean="0"/>
              <a:t>Configuring a Site-to-Site IPsec VPN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21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IPsec Negotiation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384300"/>
            <a:ext cx="5014913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60" y="2882518"/>
            <a:ext cx="4999037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4743450"/>
            <a:ext cx="50069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106679" y="2913411"/>
            <a:ext cx="3329941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IPsec VPN Negotiation: Step 2 - R1 and R2 negotiate an IKE Phase 1 session.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621654" y="1472342"/>
            <a:ext cx="3278506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IPsec VPN Negotiation: Step 1 - Host A sends interesting traffic to Host B.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725805" y="4770692"/>
            <a:ext cx="286512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IPsec VPN Negotiation: Step 3 - R1 and R2 negotiate an IKE Phase 2 session.</a:t>
            </a:r>
          </a:p>
        </p:txBody>
      </p:sp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IPsec </a:t>
            </a:r>
            <a:r>
              <a:rPr lang="en-US" sz="3200" dirty="0" smtClean="0"/>
              <a:t>Negotiation (Cont.)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621654" y="2236246"/>
            <a:ext cx="3408046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IPsec VPN Negotiation: Step 4 - Information is exchanged via IPsec tunnel.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78130" y="3956461"/>
            <a:ext cx="286512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IPsec VPN Negotiation: Step 5 - The IPsec tunnel is terminated.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4543"/>
            <a:ext cx="50292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864768"/>
            <a:ext cx="49911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4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Site-to-Site IPsec VPN Topology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1" y="2644775"/>
            <a:ext cx="8331359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1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IPsec VPN Configuration Tasks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9" y="1251045"/>
            <a:ext cx="7969762" cy="169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75221"/>
              </p:ext>
            </p:extLst>
          </p:nvPr>
        </p:nvGraphicFramePr>
        <p:xfrm>
          <a:off x="255270" y="3530600"/>
          <a:ext cx="86334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340"/>
                <a:gridCol w="43891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XYZCORP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Security Policy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Configuration Tasks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Encrypt</a:t>
                      </a:r>
                      <a:r>
                        <a:rPr lang="en-US" sz="1500" baseline="0" dirty="0" smtClean="0">
                          <a:solidFill>
                            <a:srgbClr val="435153"/>
                          </a:solidFill>
                        </a:rPr>
                        <a:t> traffic with AES 256 and SHA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1. Configure the ISAKMP policy for IKE Phase 1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Authentication with PSK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2. Configure the IPsec policy for IKE Phase 2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Exchange keys with group 24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3. Configure the crypto map for IPsec policy 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ISAKMP tunnel lifetime</a:t>
                      </a:r>
                      <a:r>
                        <a:rPr lang="en-US" sz="1500" baseline="0" dirty="0" smtClean="0">
                          <a:solidFill>
                            <a:srgbClr val="435153"/>
                          </a:solidFill>
                        </a:rPr>
                        <a:t> is 1 hour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4. Apply the IPsec policy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IPsec tunnel uses ESP with a 15-min. lifetime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435153"/>
                          </a:solidFill>
                        </a:rPr>
                        <a:t>5. Verify the IPsec tunnel is operational</a:t>
                      </a:r>
                      <a:endParaRPr lang="en-US" sz="1500" dirty="0">
                        <a:solidFill>
                          <a:srgbClr val="435153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8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Existing ACL Configurations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2005035"/>
            <a:ext cx="6228669" cy="355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6678930" y="3469123"/>
            <a:ext cx="238887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ACL Syntax for IPsec Traffic</a:t>
            </a:r>
          </a:p>
        </p:txBody>
      </p:sp>
    </p:spTree>
    <p:extLst>
      <p:ext uri="{BB962C8B-B14F-4D97-AF65-F5344CB8AC3E}">
        <p14:creationId xmlns:p14="http://schemas.microsoft.com/office/powerpoint/2010/main" val="3613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Existing ACL </a:t>
            </a:r>
            <a:r>
              <a:rPr lang="en-US" sz="3200" dirty="0" smtClean="0"/>
              <a:t>Configurations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24925" y="1442942"/>
            <a:ext cx="6171817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Permitting Traffic for IPsec Negotiations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3" y="2039436"/>
            <a:ext cx="7880874" cy="419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8.1.1:</a:t>
            </a:r>
            <a:br>
              <a:rPr lang="en-US" sz="2800" dirty="0" smtClean="0"/>
            </a:br>
            <a:r>
              <a:rPr lang="en-US" sz="2800" dirty="0" smtClean="0"/>
              <a:t>VPN Overview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Introduction to GRE Tunnels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64" y="1296988"/>
            <a:ext cx="6846672" cy="50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8.3.2:</a:t>
            </a:r>
            <a:br>
              <a:rPr lang="en-US" sz="2800" dirty="0" smtClean="0"/>
            </a:br>
            <a:r>
              <a:rPr lang="en-US" sz="2800" dirty="0" smtClean="0"/>
              <a:t>ISAKMP Policy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08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Default ISAKMP Policies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8" y="1132795"/>
            <a:ext cx="7650565" cy="51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3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Syntax to Configure a New ISAKMP Policy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7" y="1371828"/>
            <a:ext cx="7917206" cy="487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2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XYZCORP ISAKMP Policy Configuration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4" y="1382486"/>
            <a:ext cx="7059613" cy="481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94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a Pre-Shared Key</a:t>
            </a:r>
            <a:endParaRPr lang="en-US" sz="32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1" y="2623230"/>
            <a:ext cx="8652779" cy="27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169703" y="1813446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crypto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isakmp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key </a:t>
            </a:r>
            <a:r>
              <a:rPr lang="en-US" sz="2000" dirty="0" smtClean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81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a Pre-Shared Key (Cont.)</a:t>
            </a:r>
            <a:endParaRPr lang="en-US" sz="32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69704" y="1109720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Pre-Shared Key Configuration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4" y="1532388"/>
            <a:ext cx="55943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83" y="3709534"/>
            <a:ext cx="55943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8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8.3.3:</a:t>
            </a:r>
            <a:br>
              <a:rPr lang="en-US" sz="2800" dirty="0" smtClean="0"/>
            </a:br>
            <a:r>
              <a:rPr lang="en-US" sz="2800" dirty="0" smtClean="0"/>
              <a:t>IPsec Policy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3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Define Interesting Traffic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69704" y="1109720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The IKE Phase 1 Tunnel Does Not Exist Yet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4" y="1643882"/>
            <a:ext cx="8649047" cy="391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58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Define Interesting </a:t>
            </a:r>
            <a:r>
              <a:rPr lang="en-US" sz="3200" dirty="0" smtClean="0"/>
              <a:t>Traffic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69704" y="1109720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Configure an ACL to Define Interesting Traffic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4" y="1643882"/>
            <a:ext cx="5586413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27" y="3748723"/>
            <a:ext cx="5608637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Introducing VPNs</a:t>
            </a:r>
            <a:endParaRPr lang="en-US" sz="3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69" y="2373086"/>
            <a:ext cx="6331683" cy="386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2084070" cy="23807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VPN Benefits:</a:t>
            </a:r>
          </a:p>
          <a:p>
            <a:r>
              <a:rPr lang="en-US" sz="2000" dirty="0" smtClean="0"/>
              <a:t>Cost Savings</a:t>
            </a:r>
          </a:p>
          <a:p>
            <a:r>
              <a:rPr lang="en-US" sz="2000" dirty="0" smtClean="0"/>
              <a:t>Security</a:t>
            </a:r>
          </a:p>
          <a:p>
            <a:r>
              <a:rPr lang="en-US" sz="2000" dirty="0" smtClean="0"/>
              <a:t>Scalability</a:t>
            </a:r>
          </a:p>
          <a:p>
            <a:r>
              <a:rPr lang="en-US" sz="2000" dirty="0" smtClean="0"/>
              <a:t>Compatibility</a:t>
            </a:r>
          </a:p>
        </p:txBody>
      </p:sp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Configure IPsec Transform Set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2" y="1472746"/>
            <a:ext cx="6611185" cy="484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69702" y="1069216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crypto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ipsec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transform-set </a:t>
            </a:r>
            <a:r>
              <a:rPr lang="en-US" sz="2000" dirty="0" smtClean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4034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Configure IPsec Transform Set (Cont.)</a:t>
            </a:r>
            <a:endParaRPr lang="en-US" sz="32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69702" y="1069216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crypto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ipsec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transform-set </a:t>
            </a:r>
            <a:r>
              <a:rPr lang="en-US" sz="2000" dirty="0" smtClean="0"/>
              <a:t>Command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1603378"/>
            <a:ext cx="6054519" cy="24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86" y="3788229"/>
            <a:ext cx="6230760" cy="250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2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8.3.4:</a:t>
            </a:r>
            <a:br>
              <a:rPr lang="en-US" sz="2800" dirty="0" smtClean="0"/>
            </a:br>
            <a:r>
              <a:rPr lang="en-US" sz="2800" dirty="0" smtClean="0"/>
              <a:t>Crypto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25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/>
              <a:t>Syntax to Configure </a:t>
            </a:r>
            <a:r>
              <a:rPr lang="en-US" sz="3200"/>
              <a:t>a </a:t>
            </a:r>
            <a:r>
              <a:rPr lang="en-US" sz="3200" smtClean="0"/>
              <a:t>Crypto </a:t>
            </a:r>
            <a:r>
              <a:rPr lang="en-US" sz="3200" dirty="0"/>
              <a:t>Map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3" y="1700213"/>
            <a:ext cx="8546815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3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/>
              <a:t>Syntax to Configure a </a:t>
            </a:r>
            <a:r>
              <a:rPr lang="en-US" sz="3200" dirty="0" smtClean="0"/>
              <a:t>Crypto Map (Cont.)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" y="1706563"/>
            <a:ext cx="7361238" cy="454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69702" y="1172401"/>
            <a:ext cx="7383621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Crypto Map Configuration Commands</a:t>
            </a:r>
          </a:p>
        </p:txBody>
      </p:sp>
    </p:spTree>
    <p:extLst>
      <p:ext uri="{BB962C8B-B14F-4D97-AF65-F5344CB8AC3E}">
        <p14:creationId xmlns:p14="http://schemas.microsoft.com/office/powerpoint/2010/main" val="23097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XYZCORP Crypto Map Configuration</a:t>
            </a:r>
            <a:endParaRPr lang="en-US" sz="32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7179" y="1024128"/>
            <a:ext cx="8380095" cy="499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Crypto Map Configuration: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394053"/>
            <a:ext cx="4514306" cy="264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57" y="3701594"/>
            <a:ext cx="4566245" cy="265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XYZCORP Crypto Map Configuration (Cont.)</a:t>
            </a:r>
            <a:endParaRPr lang="en-US" sz="32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7179" y="1024128"/>
            <a:ext cx="8380095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Crypto Map Configuration:</a:t>
            </a:r>
            <a:endParaRPr lang="en-US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81" y="1502230"/>
            <a:ext cx="6641239" cy="479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3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Apply the Crypto Map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39" y="1133282"/>
            <a:ext cx="6971322" cy="51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9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8.3.5:</a:t>
            </a:r>
            <a:br>
              <a:rPr lang="en-US" sz="2800" dirty="0" smtClean="0"/>
            </a:br>
            <a:r>
              <a:rPr lang="en-US" sz="2800" dirty="0" smtClean="0"/>
              <a:t>IPsec VPN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514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 smtClean="0"/>
              <a:t>Send </a:t>
            </a:r>
            <a:r>
              <a:rPr lang="en-US" sz="3200" dirty="0"/>
              <a:t>Interesting Traffic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7178" y="1617621"/>
            <a:ext cx="8380095" cy="401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Use Extended Ping to Send Interesting Traffic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2109788"/>
            <a:ext cx="8380095" cy="391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00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Layer 3 IPsec VPNs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94" y="1354138"/>
            <a:ext cx="6932612" cy="485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 smtClean="0"/>
              <a:t>Verify ISAKMP and IPsec Tunnels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3" y="1699070"/>
            <a:ext cx="8615815" cy="42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97178" y="1291041"/>
            <a:ext cx="8380095" cy="401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 the ISAKMP Tunnel is Established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46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 smtClean="0"/>
              <a:t>Verify ISAKMP and IPsec Tunnels (Cont.)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8" y="1447800"/>
            <a:ext cx="8445902" cy="486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97178" y="1095093"/>
            <a:ext cx="8380095" cy="401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 the IPsec Tunnel is Established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51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8.4: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1800" dirty="0" smtClean="0"/>
              <a:t>Explain the purpose of VPNs.</a:t>
            </a:r>
          </a:p>
          <a:p>
            <a:r>
              <a:rPr lang="en-US" sz="1800" dirty="0" smtClean="0"/>
              <a:t>Explain how </a:t>
            </a:r>
            <a:r>
              <a:rPr lang="en-US" sz="1800" dirty="0"/>
              <a:t>IPsec </a:t>
            </a:r>
            <a:r>
              <a:rPr lang="en-US" sz="1800" dirty="0" smtClean="0"/>
              <a:t>VPNs operate.</a:t>
            </a:r>
          </a:p>
          <a:p>
            <a:r>
              <a:rPr lang="en-US" sz="1800" dirty="0"/>
              <a:t>Configure </a:t>
            </a:r>
            <a:r>
              <a:rPr lang="en-US" sz="1800" dirty="0" smtClean="0"/>
              <a:t>a site-to-site IPsec VPN, with pre-shared key authentication,</a:t>
            </a:r>
            <a:br>
              <a:rPr lang="en-US" sz="1800" dirty="0" smtClean="0"/>
            </a:br>
            <a:r>
              <a:rPr lang="en-US" sz="1800" dirty="0" smtClean="0"/>
              <a:t>using the CLI.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49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Instructor Resources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599" y="1318260"/>
            <a:ext cx="3314701" cy="4991099"/>
          </a:xfrm>
        </p:spPr>
        <p:txBody>
          <a:bodyPr/>
          <a:lstStyle/>
          <a:p>
            <a:r>
              <a:rPr lang="en-US" sz="1800" b="1" dirty="0" smtClean="0"/>
              <a:t>Remember</a:t>
            </a:r>
            <a:r>
              <a:rPr lang="en-US" sz="1800" dirty="0" smtClean="0"/>
              <a:t>, there are helpful tutorials and user guides available via your </a:t>
            </a:r>
            <a:r>
              <a:rPr lang="en-US" sz="1800" dirty="0" err="1" smtClean="0"/>
              <a:t>NetSpace</a:t>
            </a:r>
            <a:r>
              <a:rPr lang="en-US" sz="1800" dirty="0" smtClean="0"/>
              <a:t> </a:t>
            </a:r>
            <a:r>
              <a:rPr lang="en-US" sz="1800" dirty="0"/>
              <a:t>home </a:t>
            </a:r>
            <a:r>
              <a:rPr lang="en-US" sz="1800" dirty="0" smtClean="0"/>
              <a:t>page. (</a:t>
            </a:r>
            <a:r>
              <a:rPr lang="en-US" sz="1800" dirty="0"/>
              <a:t>https://</a:t>
            </a:r>
            <a:r>
              <a:rPr lang="en-US" sz="1800" dirty="0" smtClean="0"/>
              <a:t>www.netacad.com)</a:t>
            </a:r>
          </a:p>
          <a:p>
            <a:r>
              <a:rPr lang="en-US" sz="1800" dirty="0" smtClean="0"/>
              <a:t>These resources cover a variety of topics including navigation, assessments, and assignments.</a:t>
            </a:r>
          </a:p>
          <a:p>
            <a:r>
              <a:rPr lang="en-US" sz="1800" dirty="0" smtClean="0"/>
              <a:t>A screenshot has been provided here highlighting the tutorials related to activating exams, managing assessments, and creating quizzes.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61" y="1531620"/>
            <a:ext cx="4997317" cy="238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83" y="4336386"/>
            <a:ext cx="34194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648897" y="5370353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58684" y="4692242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43304" y="5146646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86867" y="2033142"/>
            <a:ext cx="276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9062" y="2354091"/>
            <a:ext cx="2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3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8.1.2:</a:t>
            </a:r>
            <a:br>
              <a:rPr lang="en-US" sz="2800" dirty="0" smtClean="0"/>
            </a:br>
            <a:r>
              <a:rPr lang="en-US" sz="2800" dirty="0" smtClean="0"/>
              <a:t>VPN Technologies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Two Types of VPNs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153319"/>
            <a:ext cx="5556290" cy="246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5" y="3848893"/>
            <a:ext cx="5761530" cy="246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6012180" y="1985597"/>
            <a:ext cx="2579370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Remote-Access VPN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87705" y="4881577"/>
            <a:ext cx="2084070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Site-to-Site VPN Access</a:t>
            </a:r>
          </a:p>
        </p:txBody>
      </p:sp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Components of Remote-Access VPNs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2" y="1808797"/>
            <a:ext cx="8235256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2651</TotalTime>
  <Words>1121</Words>
  <Application>Microsoft Office PowerPoint</Application>
  <PresentationFormat>On-screen Show (4:3)</PresentationFormat>
  <Paragraphs>249</Paragraphs>
  <Slides>64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NetAcad_White_PPT_Template 05Oct12</vt:lpstr>
      <vt:lpstr>Chapter 8: Implementing Virtual Private Networks</vt:lpstr>
      <vt:lpstr>Chapter Outline</vt:lpstr>
      <vt:lpstr>Section 8.1: VPNs</vt:lpstr>
      <vt:lpstr>Topic 8.1.1: VPN Overview</vt:lpstr>
      <vt:lpstr>Introducing VPNs</vt:lpstr>
      <vt:lpstr>Layer 3 IPsec VPNs</vt:lpstr>
      <vt:lpstr>Topic 8.1.2: VPN Technologies</vt:lpstr>
      <vt:lpstr>Two Types of VPNs</vt:lpstr>
      <vt:lpstr>Components of Remote-Access VPNs</vt:lpstr>
      <vt:lpstr>Components of Site-to-Site VPNs</vt:lpstr>
      <vt:lpstr>Section 8.2: IPsec VPN Components and Operation</vt:lpstr>
      <vt:lpstr>Topic 8.2.1: Introducing IPsec</vt:lpstr>
      <vt:lpstr>IPsec Technologies</vt:lpstr>
      <vt:lpstr>Confidentiality</vt:lpstr>
      <vt:lpstr>Confidentiality (Cont.)</vt:lpstr>
      <vt:lpstr>Integrity</vt:lpstr>
      <vt:lpstr>Authentication</vt:lpstr>
      <vt:lpstr>Authentication (Cont.)</vt:lpstr>
      <vt:lpstr>Secure Key Exchange</vt:lpstr>
      <vt:lpstr>Topic 8.2.2: IPsec Protocols</vt:lpstr>
      <vt:lpstr>IPsec Protocol Overview</vt:lpstr>
      <vt:lpstr>Authentication Header</vt:lpstr>
      <vt:lpstr>Authentication Header (Cont.)</vt:lpstr>
      <vt:lpstr>ESP</vt:lpstr>
      <vt:lpstr>ESP Encrypts and Authenticates</vt:lpstr>
      <vt:lpstr>Transport and Tunnel Modes</vt:lpstr>
      <vt:lpstr>Transport and Tunnel Modes (Cont.)</vt:lpstr>
      <vt:lpstr>Topic 8.2.3: Internet Key Exchange</vt:lpstr>
      <vt:lpstr>The IKE Protocol</vt:lpstr>
      <vt:lpstr>Phase 1 and 2 Key Negotiation</vt:lpstr>
      <vt:lpstr>Phase 2: Negotiating SAs</vt:lpstr>
      <vt:lpstr>Section 8.3: Implementing Site-to-Site IPsec VPNs with CLI</vt:lpstr>
      <vt:lpstr>Topic 8.3.1: Configuring a Site-to-Site IPsec VPN</vt:lpstr>
      <vt:lpstr>IPsec Negotiation</vt:lpstr>
      <vt:lpstr>IPsec Negotiation (Cont.)</vt:lpstr>
      <vt:lpstr>Site-to-Site IPsec VPN Topology</vt:lpstr>
      <vt:lpstr>IPsec VPN Configuration Tasks</vt:lpstr>
      <vt:lpstr>Existing ACL Configurations</vt:lpstr>
      <vt:lpstr>Existing ACL Configurations (Cont.)</vt:lpstr>
      <vt:lpstr>Introduction to GRE Tunnels</vt:lpstr>
      <vt:lpstr>Topic 8.3.2: ISAKMP Policy</vt:lpstr>
      <vt:lpstr>The Default ISAKMP Policies</vt:lpstr>
      <vt:lpstr>Syntax to Configure a New ISAKMP Policy</vt:lpstr>
      <vt:lpstr>XYZCORP ISAKMP Policy Configuration</vt:lpstr>
      <vt:lpstr>Configuring a Pre-Shared Key</vt:lpstr>
      <vt:lpstr>Configuring a Pre-Shared Key (Cont.)</vt:lpstr>
      <vt:lpstr>Topic 8.3.3: IPsec Policy</vt:lpstr>
      <vt:lpstr>Define Interesting Traffic</vt:lpstr>
      <vt:lpstr>Define Interesting Traffic (Cont.)</vt:lpstr>
      <vt:lpstr>Configure IPsec Transform Set</vt:lpstr>
      <vt:lpstr>Configure IPsec Transform Set (Cont.)</vt:lpstr>
      <vt:lpstr>Topic 8.3.4: Crypto Map</vt:lpstr>
      <vt:lpstr>Syntax to Configure a Crypto Map</vt:lpstr>
      <vt:lpstr>Syntax to Configure a Crypto Map (Cont.)</vt:lpstr>
      <vt:lpstr>XYZCORP Crypto Map Configuration</vt:lpstr>
      <vt:lpstr>XYZCORP Crypto Map Configuration (Cont.)</vt:lpstr>
      <vt:lpstr>Apply the Crypto Map</vt:lpstr>
      <vt:lpstr>Topic 8.3.5: IPsec VPN</vt:lpstr>
      <vt:lpstr>Send Interesting Traffic</vt:lpstr>
      <vt:lpstr>Verify ISAKMP and IPsec Tunnels</vt:lpstr>
      <vt:lpstr>Verify ISAKMP and IPsec Tunnels (Cont.)</vt:lpstr>
      <vt:lpstr>Section 8.4: Summary</vt:lpstr>
      <vt:lpstr>PowerPoint Presentation</vt:lpstr>
      <vt:lpstr>Instructor Resources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Miriam Kahn</cp:lastModifiedBy>
  <cp:revision>122</cp:revision>
  <dcterms:created xsi:type="dcterms:W3CDTF">2012-10-09T16:58:47Z</dcterms:created>
  <dcterms:modified xsi:type="dcterms:W3CDTF">2015-06-16T21:05:58Z</dcterms:modified>
</cp:coreProperties>
</file>